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9" r:id="rId2"/>
    <p:sldId id="266" r:id="rId3"/>
    <p:sldId id="267" r:id="rId4"/>
    <p:sldId id="256" r:id="rId5"/>
    <p:sldId id="257" r:id="rId6"/>
    <p:sldId id="258" r:id="rId7"/>
    <p:sldId id="259" r:id="rId8"/>
    <p:sldId id="262" r:id="rId9"/>
    <p:sldId id="261" r:id="rId10"/>
    <p:sldId id="265" r:id="rId11"/>
    <p:sldId id="271" r:id="rId12"/>
    <p:sldId id="260" r:id="rId13"/>
    <p:sldId id="268" r:id="rId14"/>
    <p:sldId id="263" r:id="rId15"/>
    <p:sldId id="264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AA0403-E38D-4B0B-B4A9-2A821AB16428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E6D73A-D3B8-4E8B-9A5B-66BD9789E1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DDD200-41C3-46D6-80DA-87372C523F77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28972-1641-4300-BFB6-82DE14D813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F28972-1641-4300-BFB6-82DE14D8130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7B89E-A332-4254-832F-5C3F46175A4B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7B89E-A332-4254-832F-5C3F46175A4B}" type="datetimeFigureOut">
              <a:rPr lang="en-US" smtClean="0"/>
              <a:pPr/>
              <a:t>2/25/2009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7F054F-472C-44D7-A860-10BD73A7146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4348" y="0"/>
            <a:ext cx="7929618" cy="1214421"/>
          </a:xfrm>
        </p:spPr>
        <p:txBody>
          <a:bodyPr>
            <a:normAutofit fontScale="90000"/>
          </a:bodyPr>
          <a:lstStyle/>
          <a:p>
            <a:r>
              <a:rPr lang="en-US" dirty="0"/>
              <a:t>L</a:t>
            </a:r>
            <a:r>
              <a:rPr lang="en-US" dirty="0" smtClean="0"/>
              <a:t>earning intentions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7158" y="785794"/>
            <a:ext cx="8358246" cy="5715040"/>
          </a:xfrm>
        </p:spPr>
        <p:txBody>
          <a:bodyPr>
            <a:normAutofit lnSpcReduction="10000"/>
          </a:bodyPr>
          <a:lstStyle/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That organic chemistry is the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chemistry of carbon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That </a:t>
            </a:r>
            <a:r>
              <a:rPr lang="en-US" b="1" dirty="0" err="1" smtClean="0">
                <a:solidFill>
                  <a:schemeClr val="tx2">
                    <a:lumMod val="75000"/>
                  </a:schemeClr>
                </a:solidFill>
              </a:rPr>
              <a:t>alkanes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 are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homologous series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of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hydrocarbons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with a general formula C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n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H</a:t>
            </a:r>
            <a:r>
              <a:rPr lang="en-US" baseline="-25000" dirty="0" smtClean="0">
                <a:solidFill>
                  <a:schemeClr val="tx2">
                    <a:lumMod val="75000"/>
                  </a:schemeClr>
                </a:solidFill>
              </a:rPr>
              <a:t>2n+2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That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alkanes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may form straight or branched molecules, and these are called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isomers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That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alkanes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a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re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economically important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as fuels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That our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written work is legible</a:t>
            </a:r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That we can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locate and use information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from the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r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eference book </a:t>
            </a:r>
            <a:r>
              <a:rPr lang="en-US" u="sng" dirty="0" smtClean="0">
                <a:solidFill>
                  <a:schemeClr val="tx2">
                    <a:lumMod val="75000"/>
                  </a:schemeClr>
                </a:solidFill>
              </a:rPr>
              <a:t>Advanced Chemistry for You</a:t>
            </a:r>
            <a:endParaRPr lang="en-US" u="sng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Naming the </a:t>
            </a:r>
            <a:r>
              <a:rPr lang="en-US" dirty="0" err="1" smtClean="0"/>
              <a:t>alkanes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2" cy="434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71594"/>
                <a:gridCol w="3143272"/>
                <a:gridCol w="3614736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Number of carbon atoms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Molecular formula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0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g191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-157260"/>
            <a:ext cx="8286776" cy="70152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57356" y="5715016"/>
            <a:ext cx="19940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Pentane (C</a:t>
            </a:r>
            <a:r>
              <a:rPr lang="en-US" sz="2800" baseline="-25000" dirty="0" smtClean="0"/>
              <a:t>5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000628" y="5715016"/>
            <a:ext cx="30209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Kerosene (C</a:t>
            </a:r>
            <a:r>
              <a:rPr lang="en-US" sz="2800" baseline="-25000" dirty="0" smtClean="0"/>
              <a:t>10 </a:t>
            </a:r>
            <a:r>
              <a:rPr lang="en-US" sz="2800" dirty="0" smtClean="0"/>
              <a:t>– C</a:t>
            </a:r>
            <a:r>
              <a:rPr lang="en-US" sz="2800" baseline="-25000" dirty="0" smtClean="0"/>
              <a:t>16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1000100" y="785794"/>
            <a:ext cx="35615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Volatile = evaporates easily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28662" y="1428736"/>
            <a:ext cx="3609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Burns at room temperature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357686" y="2357430"/>
            <a:ext cx="34026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Does not evaporate easily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929322" y="4214818"/>
            <a:ext cx="28105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Needs a wick to burn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6143636" y="785794"/>
            <a:ext cx="1911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Soot = carbon</a:t>
            </a:r>
            <a:endParaRPr lang="en-US" sz="2400" dirty="0"/>
          </a:p>
        </p:txBody>
      </p:sp>
      <p:cxnSp>
        <p:nvCxnSpPr>
          <p:cNvPr id="13" name="Straight Connector 12"/>
          <p:cNvCxnSpPr/>
          <p:nvPr/>
        </p:nvCxnSpPr>
        <p:spPr>
          <a:xfrm rot="5400000">
            <a:off x="6072198" y="4929198"/>
            <a:ext cx="428628" cy="28575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Products of combustion</a:t>
            </a:r>
            <a:endParaRPr lang="en-US" dirty="0"/>
          </a:p>
        </p:txBody>
      </p:sp>
      <p:pic>
        <p:nvPicPr>
          <p:cNvPr id="4" name="Picture 2" descr="pg191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071546"/>
            <a:ext cx="7215238" cy="544289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28728" y="1714488"/>
            <a:ext cx="1975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C</a:t>
            </a:r>
            <a:r>
              <a:rPr lang="en-US" sz="3200" baseline="-25000" dirty="0" smtClean="0"/>
              <a:t>5</a:t>
            </a:r>
            <a:r>
              <a:rPr lang="en-US" sz="3200" dirty="0" smtClean="0"/>
              <a:t>H</a:t>
            </a:r>
            <a:r>
              <a:rPr lang="en-US" sz="3200" baseline="-25000" dirty="0" smtClean="0"/>
              <a:t>10</a:t>
            </a:r>
            <a:r>
              <a:rPr lang="en-US" sz="3200" dirty="0" smtClean="0"/>
              <a:t> + O</a:t>
            </a:r>
            <a:r>
              <a:rPr lang="en-US" sz="3200" baseline="-25000" dirty="0" smtClean="0"/>
              <a:t>2</a:t>
            </a:r>
            <a:r>
              <a:rPr lang="en-US" sz="3200" dirty="0" smtClean="0"/>
              <a:t> </a:t>
            </a:r>
            <a:endParaRPr lang="en-US" sz="3200" dirty="0"/>
          </a:p>
        </p:txBody>
      </p:sp>
      <p:cxnSp>
        <p:nvCxnSpPr>
          <p:cNvPr id="7" name="Straight Arrow Connector 6"/>
          <p:cNvCxnSpPr>
            <a:stCxn id="5" idx="3"/>
          </p:cNvCxnSpPr>
          <p:nvPr/>
        </p:nvCxnSpPr>
        <p:spPr>
          <a:xfrm flipV="1">
            <a:off x="3403949" y="2000240"/>
            <a:ext cx="739423" cy="66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4500562" y="1071546"/>
            <a:ext cx="3857652" cy="55007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pg191a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8072494" cy="607335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72264" y="428604"/>
            <a:ext cx="2571736" cy="3000396"/>
          </a:xfrm>
        </p:spPr>
        <p:txBody>
          <a:bodyPr>
            <a:normAutofit/>
          </a:bodyPr>
          <a:lstStyle/>
          <a:p>
            <a:r>
              <a:rPr lang="en-US" dirty="0" smtClean="0"/>
              <a:t>Capturing the products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pg190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633845" cy="6286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14348" y="0"/>
            <a:ext cx="7929618" cy="12144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Have we covered these?</a:t>
            </a:r>
            <a:b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357158" y="785794"/>
            <a:ext cx="8358246" cy="57150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organic chemistry is the chemistry of carbon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alkanes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a homologous series of hydrocarbons with a general formula C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2n+2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alkanes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may form straight or branched molecules, and these are called isomers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alkanes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economically important as fuels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our written work is legible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That we can locate and use information from the reference book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Advanced Chemistry for You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Periodic Table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1714488"/>
          <a:ext cx="8072495" cy="3697785"/>
        </p:xfrm>
        <a:graphic>
          <a:graphicData uri="http://schemas.openxmlformats.org/drawingml/2006/table">
            <a:tbl>
              <a:tblPr/>
              <a:tblGrid>
                <a:gridCol w="867343"/>
                <a:gridCol w="906649"/>
                <a:gridCol w="924992"/>
                <a:gridCol w="896167"/>
                <a:gridCol w="892674"/>
                <a:gridCol w="890053"/>
                <a:gridCol w="890927"/>
                <a:gridCol w="895294"/>
                <a:gridCol w="908396"/>
              </a:tblGrid>
              <a:tr h="43671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II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III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IV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VI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VII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365F9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VIII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533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200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en-US" sz="2200" dirty="0" smtClean="0">
                          <a:latin typeface="Calibri"/>
                          <a:ea typeface="Times New Roman"/>
                          <a:cs typeface="Times New Roman"/>
                        </a:rPr>
                        <a:t>H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2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He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37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200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r>
                        <a:rPr lang="en-US" sz="2200" dirty="0" smtClean="0">
                          <a:latin typeface="Calibri"/>
                          <a:ea typeface="Times New Roman"/>
                          <a:cs typeface="Times New Roman"/>
                        </a:rPr>
                        <a:t>Li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2200" dirty="0" smtClean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Be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5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B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6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C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7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N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8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O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9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F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en-US" sz="2200">
                          <a:latin typeface="Calibri"/>
                          <a:ea typeface="Times New Roman"/>
                          <a:cs typeface="Times New Roman"/>
                        </a:rPr>
                        <a:t>Ne</a:t>
                      </a:r>
                      <a:endParaRPr lang="en-US" sz="110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675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1800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6E3BC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11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Na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12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Mg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13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Al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14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Si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 smtClean="0">
                          <a:latin typeface="Calibri"/>
                          <a:ea typeface="Times New Roman"/>
                          <a:cs typeface="Times New Roman"/>
                        </a:rPr>
                        <a:t>15</a:t>
                      </a:r>
                      <a:r>
                        <a:rPr lang="en-US" sz="2200" baseline="0" dirty="0" smtClean="0">
                          <a:latin typeface="Calibri"/>
                          <a:ea typeface="Times New Roman"/>
                          <a:cs typeface="Times New Roman"/>
                        </a:rPr>
                        <a:t>P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16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S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17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Cl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aseline="30000" dirty="0">
                          <a:latin typeface="Calibri"/>
                          <a:ea typeface="Times New Roman"/>
                          <a:cs typeface="Times New Roman"/>
                        </a:rPr>
                        <a:t>18</a:t>
                      </a:r>
                      <a:r>
                        <a:rPr lang="en-US" sz="2200" dirty="0">
                          <a:latin typeface="Calibri"/>
                          <a:ea typeface="Times New Roman"/>
                          <a:cs typeface="Times New Roman"/>
                        </a:rPr>
                        <a:t>Ar</a:t>
                      </a:r>
                      <a:endParaRPr lang="en-US" sz="1100" dirty="0">
                        <a:latin typeface="Tahom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u="sng" dirty="0" smtClean="0"/>
              <a:t>C</a:t>
            </a:r>
            <a:r>
              <a:rPr lang="en-US" u="sng" dirty="0" smtClean="0"/>
              <a:t>arbon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Carbon forms the basis of all organic molecules. Organic molecules are found in living things (organisms)</a:t>
            </a:r>
          </a:p>
          <a:p>
            <a:pPr>
              <a:buNone/>
            </a:pPr>
            <a:r>
              <a:rPr lang="en-US" dirty="0"/>
              <a:t>e</a:t>
            </a:r>
            <a:r>
              <a:rPr lang="en-US" dirty="0" smtClean="0"/>
              <a:t>.g. amino acids, DNA, proteins, fats, carbohydrates, enzymes etc</a:t>
            </a:r>
          </a:p>
          <a:p>
            <a:r>
              <a:rPr lang="en-US" dirty="0" smtClean="0"/>
              <a:t>‘organic’ means it contains carbon</a:t>
            </a:r>
          </a:p>
          <a:p>
            <a:r>
              <a:rPr lang="en-US" dirty="0" smtClean="0"/>
              <a:t>Organic chemistry is the chemistry of carbon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128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428604"/>
            <a:ext cx="7596745" cy="569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7929618" cy="5947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428604"/>
            <a:ext cx="8072494" cy="6054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first four </a:t>
            </a:r>
            <a:r>
              <a:rPr lang="en-US" dirty="0" err="1" smtClean="0"/>
              <a:t>alkanes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329644" cy="481585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82411"/>
                <a:gridCol w="2082411"/>
                <a:gridCol w="2082411"/>
                <a:gridCol w="2082411"/>
              </a:tblGrid>
              <a:tr h="937264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Drawing 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Graphic</a:t>
                      </a:r>
                      <a:r>
                        <a:rPr lang="en-US" sz="3200" baseline="0" dirty="0" smtClean="0"/>
                        <a:t> formula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Structural formula</a:t>
                      </a:r>
                      <a:endParaRPr lang="en-US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Molecular formula</a:t>
                      </a:r>
                      <a:endParaRPr lang="en-US" sz="3200" dirty="0"/>
                    </a:p>
                  </a:txBody>
                  <a:tcPr/>
                </a:tc>
              </a:tr>
              <a:tr h="93726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726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726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37264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7" name="Picture 26" descr="metha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1538" y="2714620"/>
            <a:ext cx="785818" cy="8989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pg192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428604"/>
            <a:ext cx="7810554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275</Words>
  <Application>Microsoft Office PowerPoint</Application>
  <PresentationFormat>On-screen Show (4:3)</PresentationFormat>
  <Paragraphs>69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Learning intentions </vt:lpstr>
      <vt:lpstr>The Periodic Table</vt:lpstr>
      <vt:lpstr>Carbon</vt:lpstr>
      <vt:lpstr>Slide 4</vt:lpstr>
      <vt:lpstr>Slide 5</vt:lpstr>
      <vt:lpstr>Slide 6</vt:lpstr>
      <vt:lpstr>Slide 7</vt:lpstr>
      <vt:lpstr>The first four alkanes</vt:lpstr>
      <vt:lpstr>Slide 9</vt:lpstr>
      <vt:lpstr>Naming the alkanes</vt:lpstr>
      <vt:lpstr>Slide 11</vt:lpstr>
      <vt:lpstr>Slide 12</vt:lpstr>
      <vt:lpstr>Products of combustion</vt:lpstr>
      <vt:lpstr>Capturing the products</vt:lpstr>
      <vt:lpstr>Slide 15</vt:lpstr>
      <vt:lpstr>Slide 16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 </dc:creator>
  <cp:lastModifiedBy> </cp:lastModifiedBy>
  <cp:revision>33</cp:revision>
  <dcterms:created xsi:type="dcterms:W3CDTF">2009-02-22T05:40:55Z</dcterms:created>
  <dcterms:modified xsi:type="dcterms:W3CDTF">2009-02-25T04:08:38Z</dcterms:modified>
</cp:coreProperties>
</file>